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387" r:id="rId2"/>
    <p:sldId id="388" r:id="rId3"/>
    <p:sldId id="389" r:id="rId4"/>
    <p:sldId id="390" r:id="rId5"/>
    <p:sldId id="391" r:id="rId6"/>
    <p:sldId id="392" r:id="rId7"/>
    <p:sldId id="393" r:id="rId8"/>
    <p:sldId id="394" r:id="rId9"/>
    <p:sldId id="395" r:id="rId10"/>
    <p:sldId id="396" r:id="rId11"/>
    <p:sldId id="397" r:id="rId12"/>
    <p:sldId id="398" r:id="rId13"/>
    <p:sldId id="39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24A424"/>
    <a:srgbClr val="0F583A"/>
    <a:srgbClr val="73B6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2751" autoAdjust="0"/>
  </p:normalViewPr>
  <p:slideViewPr>
    <p:cSldViewPr snapToGrid="0" snapToObjects="1">
      <p:cViewPr>
        <p:scale>
          <a:sx n="95" d="100"/>
          <a:sy n="95" d="100"/>
        </p:scale>
        <p:origin x="2120" y="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32423-77FD-425B-B2FA-33AC7E397C4F}" type="datetimeFigureOut">
              <a:rPr lang="en-US" smtClean="0"/>
              <a:t>3/6/19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A3DD0-60ED-4DA1-9988-E1F434548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51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561ECEE-BEE2-4B2B-8E54-3D1F8E17FD00}" type="datetime1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90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6FBA6B-8F01-47C1-B8F7-06E775388F3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89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21F6A2-6B96-48FE-B2C5-DB242A1CFD9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2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6FD855-8932-4B42-8A11-3AC5588EBB11}" type="datetime1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Balaji </a:t>
            </a:r>
            <a:r>
              <a:rPr lang="en-US" dirty="0" err="1" smtClean="0"/>
              <a:t>Padmanabhan</a:t>
            </a:r>
            <a:r>
              <a:rPr lang="en-US" dirty="0" smtClean="0"/>
              <a:t> ©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60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E388A3-FA73-4746-9CF5-55B44070AA0A}" type="datetime1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8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1D0CF75-1EEE-4A5E-9F73-B21846836790}" type="datetime1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5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AE1DCB-8563-45A5-B008-B90A4269995F}" type="datetime1">
              <a:rPr lang="en-US" smtClean="0"/>
              <a:t>3/6/19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40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74EA8F-7663-4AFF-8CDD-BD590DE42EC9}" type="datetime1">
              <a:rPr lang="en-US" smtClean="0"/>
              <a:t>3/6/19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14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006C9-DFB0-44E4-B2E8-3F84C1A871FE}" type="datetime1">
              <a:rPr lang="en-US" smtClean="0"/>
              <a:t>3/6/19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44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E64A0E-A670-41DF-88A0-271422A8DB81}" type="datetime1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34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CCCCEB7-C28E-4E00-9755-A2575D7A27D6}" type="datetime1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45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17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0F583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dirty="0" smtClean="0"/>
              <a:t>Support Vector </a:t>
            </a:r>
            <a:r>
              <a:rPr lang="en-US" altLang="en-US" dirty="0" smtClean="0"/>
              <a:t>Machines</a:t>
            </a:r>
            <a:r>
              <a:rPr lang="en-US" altLang="en-US" dirty="0"/>
              <a:t> </a:t>
            </a:r>
            <a:r>
              <a:rPr lang="en-US" altLang="en-US" dirty="0" smtClean="0"/>
              <a:t>(Chapter 5)</a:t>
            </a:r>
            <a:endParaRPr lang="en-US" alt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dirty="0" smtClean="0"/>
          </a:p>
          <a:p>
            <a:pPr marL="0" indent="0" algn="ctr">
              <a:buFontTx/>
              <a:buNone/>
              <a:defRPr/>
            </a:pPr>
            <a:r>
              <a:rPr lang="en-US" sz="2400" dirty="0" smtClean="0"/>
              <a:t>Balaji Padmanabhan</a:t>
            </a:r>
          </a:p>
          <a:p>
            <a:pPr marL="0" indent="0" algn="ctr">
              <a:buFontTx/>
              <a:buNone/>
              <a:defRPr/>
            </a:pPr>
            <a:r>
              <a:rPr lang="en-US" sz="2400" dirty="0" smtClean="0"/>
              <a:t>Professor, Information Systems &amp; Decision Sciences</a:t>
            </a:r>
          </a:p>
          <a:p>
            <a:pPr marL="0" indent="0" algn="ctr">
              <a:buFontTx/>
              <a:buNone/>
              <a:defRPr/>
            </a:pPr>
            <a:r>
              <a:rPr lang="en-US" sz="2400" dirty="0" smtClean="0"/>
              <a:t>Director, Center for Analytics &amp; Creativity</a:t>
            </a:r>
          </a:p>
          <a:p>
            <a:pPr marL="0" indent="0" algn="ctr">
              <a:buFontTx/>
              <a:buNone/>
              <a:defRPr/>
            </a:pPr>
            <a:r>
              <a:rPr lang="en-US" sz="2400" dirty="0" err="1" smtClean="0"/>
              <a:t>Muma</a:t>
            </a:r>
            <a:r>
              <a:rPr lang="en-US" sz="2400" dirty="0" smtClean="0"/>
              <a:t> College of Business, USF</a:t>
            </a:r>
          </a:p>
          <a:p>
            <a:pPr marL="0" indent="0" algn="ctr">
              <a:buFontTx/>
              <a:buNone/>
              <a:defRPr/>
            </a:pPr>
            <a:r>
              <a:rPr lang="en-US" sz="2400" dirty="0" smtClean="0"/>
              <a:t>bp@usf.edu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098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SVMs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Fast and a very popular classifier</a:t>
            </a:r>
          </a:p>
          <a:p>
            <a:endParaRPr lang="en-US" dirty="0"/>
          </a:p>
          <a:p>
            <a:r>
              <a:rPr lang="en-US" dirty="0" smtClean="0"/>
              <a:t>Uses a linear “kernel”</a:t>
            </a:r>
          </a:p>
          <a:p>
            <a:pPr lvl="1"/>
            <a:r>
              <a:rPr lang="en-US" dirty="0" smtClean="0"/>
              <a:t>A way of replacing features with a “kernel function” to build more complex models</a:t>
            </a:r>
          </a:p>
          <a:p>
            <a:pPr lvl="1"/>
            <a:endParaRPr lang="en-US" dirty="0"/>
          </a:p>
          <a:p>
            <a:r>
              <a:rPr lang="en-US" dirty="0" smtClean="0"/>
              <a:t>Works when data is linearly separable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738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 SVM boundaries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polynomial features and the use the same old Linear SVM classifier. Example: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35" y="2759099"/>
            <a:ext cx="5351929" cy="355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0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 example for why this is necessary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1277471"/>
            <a:ext cx="4655407" cy="38938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63195" y="5171308"/>
            <a:ext cx="601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Is this linearly separable? How can polynomial features help?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32912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Tricks for Non-Linear SVM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03" y="2124554"/>
            <a:ext cx="9067699" cy="20171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4639234"/>
            <a:ext cx="7920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Many other kernels exist, see Chapter 5 for examples, particularly the Gaussian Radial Basis Function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70529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Computationally very intensive algorithms that classify data by drawing </a:t>
            </a:r>
            <a:r>
              <a:rPr lang="en-US" dirty="0" err="1" smtClean="0"/>
              <a:t>hyperplanes</a:t>
            </a:r>
            <a:r>
              <a:rPr lang="en-US" dirty="0" smtClean="0"/>
              <a:t> to separate regions</a:t>
            </a:r>
          </a:p>
          <a:p>
            <a:pPr lvl="1"/>
            <a:r>
              <a:rPr lang="en-US" dirty="0" smtClean="0"/>
              <a:t>Compare to decision trees that draw planes always at 90 degree angles to cut the data</a:t>
            </a:r>
          </a:p>
          <a:p>
            <a:pPr lvl="1"/>
            <a:endParaRPr lang="en-US" dirty="0"/>
          </a:p>
          <a:p>
            <a:r>
              <a:rPr lang="en-US" dirty="0" smtClean="0"/>
              <a:t>Tradeoff between decision tree algorithm and SVMs are therefore usually accuracy &amp; complexity</a:t>
            </a:r>
          </a:p>
          <a:p>
            <a:endParaRPr lang="en-US" dirty="0"/>
          </a:p>
          <a:p>
            <a:r>
              <a:rPr lang="en-US" dirty="0" smtClean="0"/>
              <a:t>Remember fundamental concepts</a:t>
            </a:r>
          </a:p>
          <a:p>
            <a:pPr lvl="1"/>
            <a:r>
              <a:rPr lang="en-US" dirty="0" smtClean="0"/>
              <a:t>REPRESENTATIONS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29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Example for SVM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66144"/>
            <a:ext cx="8229600" cy="387626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4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SVMs try to do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51832"/>
            <a:ext cx="8229600" cy="36226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98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Initial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classes in the figure were “linearly separable”</a:t>
            </a:r>
          </a:p>
          <a:p>
            <a:pPr lvl="1"/>
            <a:r>
              <a:rPr lang="en-US" dirty="0" smtClean="0"/>
              <a:t>this does NOT mean SVMs are a linear model. Linear </a:t>
            </a:r>
            <a:r>
              <a:rPr lang="en-US" dirty="0" err="1" smtClean="0"/>
              <a:t>separability</a:t>
            </a:r>
            <a:r>
              <a:rPr lang="en-US" dirty="0" smtClean="0"/>
              <a:t> is a different concept.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But not all data will have linearly separable classes</a:t>
            </a:r>
          </a:p>
          <a:p>
            <a:pPr lvl="1"/>
            <a:r>
              <a:rPr lang="en-US" dirty="0" smtClean="0"/>
              <a:t>Work an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639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Initial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Idea is to draw the ”widest possible street” between the classes</a:t>
            </a:r>
          </a:p>
          <a:p>
            <a:endParaRPr lang="en-US" dirty="0"/>
          </a:p>
          <a:p>
            <a:r>
              <a:rPr lang="en-US" dirty="0" smtClean="0"/>
              <a:t>Instances located at the “edges” of the street are called the “support vectors”.</a:t>
            </a:r>
          </a:p>
          <a:p>
            <a:endParaRPr lang="en-US" dirty="0"/>
          </a:p>
          <a:p>
            <a:r>
              <a:rPr lang="en-US" dirty="0" smtClean="0"/>
              <a:t>Adding data on either sides of the support vectors will make no difference to the model. In fact the model can be trained on a much smaller set (as long as it includes the right support vectors).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81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vs Soft Margin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 “hard margin” classifiers there are no points on the streets</a:t>
            </a:r>
          </a:p>
          <a:p>
            <a:pPr lvl="1"/>
            <a:r>
              <a:rPr lang="en-US" dirty="0" smtClean="0"/>
              <a:t>What are some problems with this?</a:t>
            </a:r>
          </a:p>
          <a:p>
            <a:pPr lvl="1"/>
            <a:endParaRPr lang="en-US" dirty="0"/>
          </a:p>
          <a:p>
            <a:r>
              <a:rPr lang="en-US" dirty="0" smtClean="0"/>
              <a:t>Soft margin classifiers try to:</a:t>
            </a:r>
          </a:p>
          <a:p>
            <a:pPr lvl="1"/>
            <a:r>
              <a:rPr lang="en-US" dirty="0" smtClean="0"/>
              <a:t>Draw the largest “street” possible to separate classes</a:t>
            </a:r>
          </a:p>
          <a:p>
            <a:pPr lvl="1"/>
            <a:r>
              <a:rPr lang="en-US" dirty="0" smtClean="0"/>
              <a:t>But also allow instances to lie on the street (i.e. permit violations)</a:t>
            </a:r>
          </a:p>
          <a:p>
            <a:pPr lvl="1"/>
            <a:r>
              <a:rPr lang="en-US" dirty="0" smtClean="0"/>
              <a:t>And even allow some data to be on the wrong side, recognizing practical limitations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126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Hyper-parameter tuning for Soft-Margin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Scikit</a:t>
            </a:r>
            <a:r>
              <a:rPr lang="en-US" dirty="0" smtClean="0"/>
              <a:t>-Learn the “C” </a:t>
            </a:r>
            <a:r>
              <a:rPr lang="en-US" dirty="0" err="1" smtClean="0"/>
              <a:t>hyperparameter</a:t>
            </a:r>
            <a:r>
              <a:rPr lang="en-US" dirty="0" smtClean="0"/>
              <a:t> can be fine-tuned to build different soft-margin classifiers</a:t>
            </a:r>
          </a:p>
          <a:p>
            <a:pPr lvl="1"/>
            <a:r>
              <a:rPr lang="en-US" dirty="0" smtClean="0"/>
              <a:t>Low C values will create broader separation, but will have more margin violations in training set.</a:t>
            </a:r>
          </a:p>
          <a:p>
            <a:pPr lvl="2"/>
            <a:r>
              <a:rPr lang="en-US" dirty="0" smtClean="0"/>
              <a:t>But could generalize better</a:t>
            </a:r>
          </a:p>
          <a:p>
            <a:pPr lvl="1"/>
            <a:r>
              <a:rPr lang="en-US" dirty="0" smtClean="0"/>
              <a:t>High C values will create narrower separation, fewer margin violations in training</a:t>
            </a:r>
          </a:p>
          <a:p>
            <a:pPr lvl="2"/>
            <a:r>
              <a:rPr lang="en-US" dirty="0" smtClean="0"/>
              <a:t>But could </a:t>
            </a:r>
            <a:r>
              <a:rPr lang="en-US" dirty="0" err="1" smtClean="0"/>
              <a:t>overfit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515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78687"/>
            <a:ext cx="6064624" cy="30323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040" y="3316514"/>
            <a:ext cx="5819384" cy="30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38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5468</TotalTime>
  <Words>438</Words>
  <Application>Microsoft Macintosh PowerPoint</Application>
  <PresentationFormat>On-screen Show (4:3)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Calibri</vt:lpstr>
      <vt:lpstr>Arial</vt:lpstr>
      <vt:lpstr>Office Theme</vt:lpstr>
      <vt:lpstr>Support Vector Machines (Chapter 5)</vt:lpstr>
      <vt:lpstr>Support Vector Machines</vt:lpstr>
      <vt:lpstr>Motivating Example for SVM</vt:lpstr>
      <vt:lpstr>What SVMs try to do</vt:lpstr>
      <vt:lpstr>Some Initial Observations</vt:lpstr>
      <vt:lpstr>Some Initial Observations</vt:lpstr>
      <vt:lpstr>Hard vs Soft Margin Classifiers</vt:lpstr>
      <vt:lpstr>Hyper-parameter tuning for Soft-Margin classification</vt:lpstr>
      <vt:lpstr>PowerPoint Presentation</vt:lpstr>
      <vt:lpstr>Linear SVMs</vt:lpstr>
      <vt:lpstr>Non-Linear SVM boundaries </vt:lpstr>
      <vt:lpstr>Simple example for why this is necessary</vt:lpstr>
      <vt:lpstr>Kernel Tricks for Non-Linear SVM</vt:lpstr>
    </vt:vector>
  </TitlesOfParts>
  <Company>University of South Florida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Todd</dc:creator>
  <cp:lastModifiedBy>Microsoft Office User</cp:lastModifiedBy>
  <cp:revision>203</cp:revision>
  <dcterms:created xsi:type="dcterms:W3CDTF">2012-01-11T16:22:55Z</dcterms:created>
  <dcterms:modified xsi:type="dcterms:W3CDTF">2019-03-06T06:40:35Z</dcterms:modified>
</cp:coreProperties>
</file>